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6" r:id="rId3"/>
    <p:sldId id="267" r:id="rId4"/>
    <p:sldId id="272" r:id="rId5"/>
    <p:sldId id="268" r:id="rId6"/>
    <p:sldId id="269" r:id="rId7"/>
    <p:sldId id="263" r:id="rId8"/>
    <p:sldId id="270" r:id="rId9"/>
    <p:sldId id="271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73" autoAdjust="0"/>
    <p:restoredTop sz="83513" autoAdjust="0"/>
  </p:normalViewPr>
  <p:slideViewPr>
    <p:cSldViewPr>
      <p:cViewPr>
        <p:scale>
          <a:sx n="60" d="100"/>
          <a:sy n="60" d="100"/>
        </p:scale>
        <p:origin x="-15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8AF3AF-FF0C-4ECF-9830-37997480D1E8}" type="datetimeFigureOut">
              <a:rPr lang="en-GB" smtClean="0"/>
              <a:pPr/>
              <a:t>17/03/2017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898F60-FEA8-4F20-9835-87D9627CAAE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Introduce letters and sounds scheme</a:t>
            </a:r>
            <a:r>
              <a:rPr lang="en-GB" baseline="0" dirty="0" smtClean="0"/>
              <a:t> by pointing to the sound wall. </a:t>
            </a:r>
          </a:p>
          <a:p>
            <a:r>
              <a:rPr lang="en-GB" baseline="0" dirty="0" smtClean="0"/>
              <a:t>We do this combined with the jolly phonics actions (refer to print out!)</a:t>
            </a:r>
          </a:p>
          <a:p>
            <a:r>
              <a:rPr lang="en-GB" baseline="0" dirty="0" smtClean="0"/>
              <a:t>Practise, practise, practise!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898F60-FEA8-4F20-9835-87D9627CAAEE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2890-7753-4134-B75F-39BBF67D4F1D}" type="datetimeFigureOut">
              <a:rPr lang="en-GB" smtClean="0"/>
              <a:pPr/>
              <a:t>17/03/2017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09CF-B35F-40C5-B8BA-D79AF06174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2890-7753-4134-B75F-39BBF67D4F1D}" type="datetimeFigureOut">
              <a:rPr lang="en-GB" smtClean="0"/>
              <a:pPr/>
              <a:t>17/03/2017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09CF-B35F-40C5-B8BA-D79AF06174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2890-7753-4134-B75F-39BBF67D4F1D}" type="datetimeFigureOut">
              <a:rPr lang="en-GB" smtClean="0"/>
              <a:pPr/>
              <a:t>17/03/2017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09CF-B35F-40C5-B8BA-D79AF06174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2890-7753-4134-B75F-39BBF67D4F1D}" type="datetimeFigureOut">
              <a:rPr lang="en-GB" smtClean="0"/>
              <a:pPr/>
              <a:t>17/03/2017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09CF-B35F-40C5-B8BA-D79AF06174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2890-7753-4134-B75F-39BBF67D4F1D}" type="datetimeFigureOut">
              <a:rPr lang="en-GB" smtClean="0"/>
              <a:pPr/>
              <a:t>17/03/2017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09CF-B35F-40C5-B8BA-D79AF06174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2890-7753-4134-B75F-39BBF67D4F1D}" type="datetimeFigureOut">
              <a:rPr lang="en-GB" smtClean="0"/>
              <a:pPr/>
              <a:t>17/03/2017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09CF-B35F-40C5-B8BA-D79AF06174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2890-7753-4134-B75F-39BBF67D4F1D}" type="datetimeFigureOut">
              <a:rPr lang="en-GB" smtClean="0"/>
              <a:pPr/>
              <a:t>17/03/2017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09CF-B35F-40C5-B8BA-D79AF06174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2890-7753-4134-B75F-39BBF67D4F1D}" type="datetimeFigureOut">
              <a:rPr lang="en-GB" smtClean="0"/>
              <a:pPr/>
              <a:t>17/03/2017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09CF-B35F-40C5-B8BA-D79AF06174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2890-7753-4134-B75F-39BBF67D4F1D}" type="datetimeFigureOut">
              <a:rPr lang="en-GB" smtClean="0"/>
              <a:pPr/>
              <a:t>17/03/2017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09CF-B35F-40C5-B8BA-D79AF06174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2890-7753-4134-B75F-39BBF67D4F1D}" type="datetimeFigureOut">
              <a:rPr lang="en-GB" smtClean="0"/>
              <a:pPr/>
              <a:t>17/03/2017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09CF-B35F-40C5-B8BA-D79AF06174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2890-7753-4134-B75F-39BBF67D4F1D}" type="datetimeFigureOut">
              <a:rPr lang="en-GB" smtClean="0"/>
              <a:pPr/>
              <a:t>17/03/2017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09CF-B35F-40C5-B8BA-D79AF06174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2890-7753-4134-B75F-39BBF67D4F1D}" type="datetimeFigureOut">
              <a:rPr lang="en-GB" smtClean="0"/>
              <a:pPr/>
              <a:t>17/03/2017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209CF-B35F-40C5-B8BA-D79AF061746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600" u="sng" dirty="0" smtClean="0">
                <a:latin typeface="Comic Sans MS" pitchFamily="66" charset="0"/>
              </a:rPr>
              <a:t>Teaching reading</a:t>
            </a:r>
            <a:endParaRPr lang="en-GB" sz="6600" u="sng" dirty="0">
              <a:latin typeface="Comic Sans MS" pitchFamily="66" charset="0"/>
            </a:endParaRPr>
          </a:p>
        </p:txBody>
      </p:sp>
      <p:sp>
        <p:nvSpPr>
          <p:cNvPr id="11266" name="AutoShape 2" descr="data:image/jpeg;base64,/9j/4AAQSkZJRgABAQAAAQABAAD/2wCEAAkGBxQTEhQUExQWFhUVGBgXGBYXGB0YGhwgHB0XHBgdGhweHCggHBonHBccITEhJSorLi4uGB8zODMsNygtLiwBCgoKDg0OGxAQGywkHyQvLC8sNCwsLC8sLCwsLCwtLCwsLCwsLCwsLCwsNCwsLCwsLCwsLCwsLCwsLCwsLCwsLP/AABEIALoBDgMBIgACEQEDEQH/xAAcAAACAwEBAQEAAAAAAAAAAAAABgQFBwgDAgH/xABQEAABAgMEBgUGCgUJCQEAAAABAgMABBEFEiExBgcTQVFxImGBkaEUMlKSscEjM0JDYnKCorLRCFNjwtIVJCU0g6Oz4fAWNURUc3STw/Fk/8QAGQEBAAMBAQAAAAAAAAAAAAAAAAECBAMF/8QAMhEAAgIBAQUFBgYDAAAAAAAAAAECAxEEEiExQVETIjJhcUKBkbHB8AUUI6HR4RUzUv/aAAwDAQACEQMRAD8A3CCCCIICCCCACCCCACCCCACCCCAPOYfShClqNEoBUo8ABUnuEV2ituInZRmZbwS6mtOBBIUnsUCOyEXXtpIWZVMm1UvThu0GdyovesaJ6wVcINCJRVjKalXnb0vMhJC1YBqYoAtuuVxdOieKaZmphtJ4JNPgggiSAggggAggggAggggAggggAggggAggiHatqNS6L7ywkZDMqUdyUJAKlKO5KQSYA95mYS2kqWoJSKCpNBiQB3kgdsesc86wNOJictFiUuLYYbfZOzVg4olSSlTlDhgQQiuGZxy6GgAgj8JgSoEAg1BxBGRgD9ggggAggggAggggAggggAgghe0h03kZJezmZhLaym8EUUpVMaGiQaZb4AYY85h0ISpRySCT2CsZlpHrnkBLPeTOLW+UKDfwaki8RRJJUBgCa9kYvo/Z09aa3EpmFEoSFKLzqyDU0A+VU/lBtJZZJZWJpfbM1Nq8lmHVPOFS9mFJ2YAxNEOG4lIGFPbDq9rCt6RSDOSSHEDNy4erNbSigHs3xV6i7JKJ+bKqEy6C0SMryl0NOr4Mxs1pqo2eugjhZdssGIaHTjls26mafSLrQ2oQMUoCKBpIr9NQV1m8Y2TSCy2pppxh5N5tYodx4gg7iDiD1QjalGQ4q0J39e+Up5Cq8Or4RPqiNGczMZNZN5WORJnjFrWpY/RWk2hIp81Yrt201yVnUAVzqMBinIOWjWsmz526G3w24fmnfg114CvRUfqkxR6P6btPzDko8ksTLa1JCFHBYBNChWFSU0NN9aioyk27oRIzdS6wm/6aOgvtKfO7axeOrlDdahg0IGCMhltB56U/3baTiUgCjMwL7eeVQCBhwRuz4TUaf2hJV/lOQKmxnMSpvJ5qQSacyU8o1wthNZiyDUYIpdG9K5SeTelnkrIxKMlp+sg4jnlF1HQgIIIIAIIptJNKZWRRfmXkt1yTmtX1UjE86UhIf02tScws6Q2TZOExNm7hQ4hFRTHeL/KIbS4g09RpiYVbe1jWdKVDkyhSx8hr4RXI3agHmRCa7q9nJsVtO03XBTFlgXEV7QEn1IurF0GkJWhal0FQxC3PhFVG8FVaHlSM9uqhDzJwfcppZOz2MtLiUYPz8yLzihj8WyCAPrKJHUYurOslDZ2iip14ihedN5eNKhOFEJNB0UBIwyj1iYBGVaidjeeBJzvpH09JgOM5LJ7i0D7I2fTHWbJyNWwryiYyDDRqa/TViEeJ6oxNywlWjbM6lK9mEPOrUsCpF1y6LuI6Vd/VG0aLaMSkgwC00AoJvKdUApxVMcVU4bhQdUbnYo4XMgxDSTTm0LVeSwVXEuLDaZduqU1UboCzmo443sOoR07Y0gJeXZYSahltDYJ3hCQkHwjlzV9Z85MTvlUs22tbKy4VPGjd5VSK0N44mtBwiVpJrItGYcLLswG2wu4pLA2aDRVD0vPKeZy3R1ys4B1LBECx7XYmUFUu828lJulTagoA0GBocDQxPgQEEEEAEEEEAEEEEAEcq65J7bWvNbw2UNj7KUg/evR1StVASchjHGVpzflE267ntXluesoq9kM4LQjtSS6l+9ZTSJJpWzG0WoVVv+X+UM+ppkIbnHzkClPV0ApR9oik0hVcl5ZHBN49gH5mGHRpvYaPPuZF1Mwr1qND2eyMMZOUHnm/qehroRhGKiupd6g2CZaafVip1+leN1IJPes90N2n87sZF9YzS2sjndIT4kRX6n5TZ2VL1zXfcP2lqp90CKvXnOXJAori4pCfG8fwRaXesx5nmlvqhkdlZUtUYuX3D9parv3QmGiZwqQK4VA49WMR9GZTYycs1+rZaSeYQkHxrE58ChJIFMak0FN9TwjPetvJYRrQsaStZJK0qamWiEqI6D7KhiAriN4OIOYMSrKXOyo2cz/Omh5sy2PhQP2rWauF5F45VBxIn2xYiXyl1tZamED4N9FCaHG6oZONH0TzFDjFaxpZsFpZtJIl1nBMwKmWd+qv5tWGKV5ccRHNZksLeuj4r0AzWVaTL14NOoWpJopIULyfrJzT2iLCKy0LEl5kJU42lRAqh1JKXBXehxBCh2GISpedl/ilicR+reIbe+y6BdWeAWB1rjvGCSwgUulerlt5XlEkryScT0kuNkoSo/TCcq+knHiDlEfQjWW6l/8Ak+1k7KZSQlLuASs7gqnRBOFFDoqru3stj6XMTLype66zMoSVKYebKFgJIBIIqgjEUoo1BrC/rX0QE8xebH84ZSVIIzWMy2eNd3XzMd42uDxMg1GEPTHTRwOmSs8JXM0+FdVi3Lg71ek5wT38IznR/XA6mzjLFK3J7BphzAhQVQJUonErTl14V3w16L2KJRgIrecUSt1w4laziok7+A5RfUXdnHzJSLXRTRFlsmZerMzSjUzD3SV9gHBArWgGWVYbqxAE02xL7R1YQ2hN5SlYAA4+/LfEOS8onKqquVlyOiBhMOA0oVE/EpOPRAK+tBwjNFSnvYJlq2zLywrMPtNVyvrCSeQJqeyFxjTyRWQG3HF1N2qGHlJrWmYbpnvi+s/R2VZN5tlF85uKF9xXWpxVVKPWTEgp3Rxu2FjKb+/eD9QMREwCIrAx5R9zrtxtavRQpVeQJ90VoW4GQ6qmwtU9Nfrn1AHqBK//AGDujQ9NJjZWbNqGBTLrAPWUXQedSIT9U8rds5nDFxS1HtUQPACLjXPMXLJf/aLabHrhR8Exr8VrIKnVTJiXssunBSkuPnsrd+6gHtjBVNm7eO8x0ZaLPk9jPpGGzlC2OODV32mOfZpFGkf6zjpTLLb6s7V17UZPovqaz+jZaVHpuXJ89CHUj6hKVf4ie6N6jlvUhP7K12BudS40e1JUPvJEdSRpOAQQQQAQQQQAQQQQBQafWh5PZ027WhSysA9ahdT95Qjkmym6rH+s8PfHRH6Qdo7OzA2M33kIPJNVk96UjtjBNFmbz6B9JPtqfARSx4g2adIs3R++Bfaau0UEjJDYHf8A6EOmnbHk1hMsnAluXQedQ4rxSYS5xjym0G2sw4+22fqggK8ATD/rfQHlyMt+umUJpx+R/wC3xjJX7K953/EJd9R6L5mh6NSexk5Zr9Wy2ntCRXxjMNeSy67Jyw+cc/gSPFZjYjGKaaL2+kEg3mErZPe4VH7oEWr3zz6mA2wimUfK0ggg4g4ER9QRxJMnlJ6YsKY2EwFO2Y4o7J6hUWanBJzoBvTv85ONRGmzEuzMs3VJQ8y4kGhopCgaEEbjuIIj3mGEuJUhaUrQoEKSoBSSDmCDgRFNJ2GqUSUyZAbJKvJ3CotgmtdmrFTQJxu0UngBUx0bUt/MECW0NMqa2fMuMDPYOfDsHj0FEKTXilQiyYtxbOM6zskjN9sl1jfio0vtDCtVpCRWl4x5J0qaQsNTSVSrijRO2ps1/UdFW1HqJCuqGdtNEE8R/wDItHOe8QU8xJNPuMzKSkqbJU26k1qlYIUmoOKCDXhUA7o9Jg9LuinsewjKTi9h0ZR5tSy0D0G3UqRihOSQtKlEgYVRFu95x5xm1HDiWRg2htlBy2ZlZHRl3XldV6+pKO7E9ka4hNSBxIEJWrmX6U+9TFyacFepJJ9qzD5ZqKuJ517ojUS2rMdMIlcDzfs9c1PfCpIlZS5s0KFEuvEBW0+khsEAbr97hF8zad5TjbCQ64ggLxutoNKgLXQ9KmN1IJFRUCoJXbXtJ2aeVJyaihKMJqaHzfFprcXyMz8ivGGaymGJRpuXbASEjotiqlmpxURipRJNSo7ySY2QW/eUKV+zp5wm9NoYT6LDIKh/aOlVeYQOURf9lUXqvPzTxHpvqSn1G7qfCL+Zm11NxhascypCB4qvD1YhS6ppbvwjLLbVDil5Ti67hd2aQOdTGe3bx3QWUunCKvTR25Z86oZiWfp2tqA9sW6RQQsa0H7llTh4t3fWUlP70Ko4wiSu1eNUk5Ifs0K7+lELXd0mJBn9dNpryAKf34ttX6f5rJ9Uu0f7tP5xSa3lVnrGb3F0qPrM/wCcdavG36kFnp8ullTh4oI71JHvjB5pqsus+iUeNRG66xT/AERM/VH+ImMWDdZWZ6ktnuVEUvCXr/Bu0qzVb6IrdE53Yzsq7Wlx5tRPVeF7wrHZYjh+sdn6OTu3lJd0fONNr9ZIJjcYSxggggQEEEEAEEEEAYD+kjaN6YlGAfi21uH+0UEjto149cIugjdXr25AUruFP3ola4LT29rTRBqltQZT1bMBKvv3o89FU3JaYc+jcB+saflHHUPuG3QLNvu/ov8AVfLba1UrPzSHXjzV8GK9rleyHC20bbSCz26VDKXHz1UCik+s2mIWpGSwm3zvUhofYBUrxWO6LbRFG2tyfe3S7DbI5uEKw7ld8cI+P0Rz1c9q6T+9xoTy7qVHgDGIyNXdKUcGz+Fg+8xs1pro3zIHv90Y5q9+E0jm1+h5T4KDY8DCr2n5Gc2+ItqToYZdeV5rSFrP2QT7olRSaby6nLPnEJFVKYdoBmeiTTtyjnFZZIuatbQm5qUE1MTS1KcUu6hKGkpSEkpy2eJJBx5czc2hpCuUN6aRelyf6w0D8HXLbN4m7l004cUjfQamngqymgD5i3UnqN8qx7FDvh1cbCgUqAKSCCCKgg5gjeI4WWuNrzwyD2VLszTV1QQ8y6AcaLQocRu5GFZLDlkvstJWpyzZlYaQFkqVKuH4tIUcSyo9Ghy4+lSWTNKsSeSypRNmziiGyqp8ncJ82voEnfux+Squh6VWf5QyprDEoIJ3FK0qB7CmsbouKhlPcyCVFbMuXbyuFT3YxZVha0tmCiTm1g0KWHiD13FU8aRisWWkWQo6tWSmzmSc1laz2rVTwAh3sVFVk8B7f9GFzRiXLcnLIOaWWwed0V8YarET0VkZ1oOwf5xDe1a35k8isX0FJs+Qus7NKVPODpbFCybt29W8+uiiCqtKFSq1ALZZVmNy6LraaVxUokqWs0AvOLPSWqgGJJyEJzUy1ZqKOlT03NuqcLbYq484rcgHzWkiiQTQJAi3RYsxNJJnnVNpV/w0s4UJSOC3hRxxVM6FKcxQ5x6FZQkW1b8rLqo9MMtngtxIPdWsRbK0ok5ldxiYbdXSt1JJNOOWURU6urMaNUybZJrXaFTv+IpXGLuUlG2khLSENpGSUJCR3ARys2U2Se8JGuddLImBxU0P7xB90O8Z/rxXSy1ji60PEn3RWvxoMs9Xn9Tlf+2a/AiKDWka2xZCeFT94fwxfatcZCWP7Bsdw/yih1oJ/pqyT9YZ/S4bs8/yi9fGXvILHWMn+iJn6iT99JjIbJbvS82P2XuUfdGyaditkzX/AEj4KjJtD03kvJ9JtI7wqOMXivPn/B6Gi3wsXkhBMdVamZ7a2RK1zQFtn7K1AfdpHKqhQ0OYwjoX9HCevSUw0TUtv3qcAtCadlUK8Y9M881uCCCIICCCCACPCemQ02txWSEqWeSQSfZHvCTrktPYWTMmuLoDKeu+aK+5e7oA5bm5hTri3Fec4pSzzUST4mHIo2VnoH6xdTyFf4R3wmyTd5aR1w76VtGjEujFV0JA4lZShPiDGa95lGJ6egWzGVj+8bzVdWknsbLZJzcCnSf+oSU1+zdj81RNX2Z2aP8AxM2spPFKME+JVFhpM8JOznbtAGWbqeaU0R4gRP0CszyazJNoiitmFqHBS6rUO9ccYPKlLqzzm8vJJtZXmjmYy/U+xW1bTc9EuJ9Z0n92NLtU9MdQHvhK1SywROWvUi/5QBd33bzpSeRvZ9UK3ukQaaY/KR+wRQkzqTs42PMPEAmzphW0vJFfJl774GOyIoLwrQJFaUqXVh5K0hSFBSVCoUk1BHEEZiLAJrhxiomtC2sVSzjko4akqYIuEnMqaUC2cd4AJ4wlT2u/gwQNMLCTOyjrCs1CqD6Kxig9+B6iY/NW1rLmbPZW5XaIqyuud5s3ceugBjwnWrWlgSES06kUpcUZZ09iryO49kfurSTdblni80plTs0+7s1ZpCiKDwz3whXKEHGXuA1rOB5GErWQsiz3kp853ZtDm4tCfYT3Q5TKujzhI1gmqZNqldpOMV5IvLUe5PjHPObI+RJPCaYDIYRYuWgJaVLlxS1E0Q2nzlrJohI5mmO4VOQivi5m59qWYQt3cEhKQLy1KUKBKE5qWSaACK0+Illbodo4ttwzc2oOzr1L6h5radzTXBA3neYtp/TCVbWWkqU+8M2pdBeWOpV3oo+2QIq2bJfnFBU4otMnFMo2ojDH+sOJNVk+gkhIy6UNchINMoDbLaG0DJKEhI7hHow55KC7MWpPugFuSQ0muc0+Ar/xtJX4qHZHn/J88uu0nENg7peXAPrPLc/CIanx0TEOOVjw9xJ5y7ZShKSpSykAFaqXlU3mgAqc8AB1Rnevo/0an/uG/wALkaRGba/P92o/7hv8DsVq8aBc6q8bNlz9ADurFXrWQf5SsZdMNo4mtOJaoPbFjqkV/RcvyPtMGthro2a9uanWgTwCwQa9oTFo+J+8g9dLG71lzg//ADunuCj7ox/QNXndaExts+1flH0cWnU96VeOMYVoC50qcUHwIjgv9T9TfoHvkvL6inazV191PBax4mkav+jbPBMzNs73GkOf+NV3v+F9sZvpk1dnHcMylXekH21hl1Gz2ztdkbnUuNn1SoeKAO2PRg8xTMU1iTR1FBBBFigQQQQARif6SdqURKSwOZW8ocgEo/EvujbI5c142pt7WeAyYShkdgvK++tQ7IAXtD5W/MI6jXux93jDpZjPlFsy6KVCF3z1bJKliv2gBzMVOrqRqHXT8kAesfySe+GrVEztbQm3zjcbujm6uoPqtkdsYZyzZJ9Eeq/09Ljr9f6GjWYnbIlpMY+VzLLRAzu3ryzyF0RosyALoGQGEIUq15TbreFUSLCnCd20d6CQeu6CocofJrPsiEtmCR5ZQWkfhD2ewQg2xYz0tOKnpSZS244AlTS0FSF0ABrQ5YA5VByMaNakv8odv5xTuyqFGqkhRyxxjkpSg9wKiT09mkgB+TSs71MPAczdcAp6xj3Gs9lJAdlJ1virZJWkcylfuiYuzWj8gdmHsiI7YKD5pUnxET2nVIbyZKa2rJrQvqQcumy57kmkNNk6SSkyaS8yy6fRQtJV2prUd0ZlaOjpIottDqeQV4HGFOf0Ml1GqAplYNQUnAEfROXZSO0dRDg1gjJ0JNKxpwjxjEbG0vtCzCBMlU5K71Vq4gcQo49isOsRsVlWm1MtIeZWFtrFQoeII3EHAg4iImvaXAsj6mziBCRpWoqtCz264IEw8ockhCT3qMOKlVNYRp1ZXbJFcGJQDtcXX2ARkg8yb8n/AAWL5IqacYnSVkuKmlzEwUm5VEs2klSW0fKWagfCr34G6MATiTGkk1cR9YReWhaLTCL77rbSPScUEjsqcT1CL0Z34IZNY84RNjNZrW1IoV8CH5kivxLZp3qp4VinntcM2qvk9mLA3KdKvwhI9sba44W8qbA4MDEBagASSABmTgBzMYfP6e289UIQhkH0EJB71knthZnbFtKaxmX1K30cdKgOSRUCInGD3uSGTX9J9aMjKghCxMO40Q0apr9JzzQK8KnqjG7XtS0LafwQVhPmNowbbHWSaVxFVE1PhFlZOgzaCFPK2hGSRgnt3nwh+0ZSlDgSkAC6QABQDI5Rz7aEPBvZGRj1dWeuXkm2HKX0Chu4jEqyPdH5rZli5Y8wU+c1cdBypcWkk87tYtLJOKuVe7/7Gc6WaSm1JtuzpU3pZCwuZdGKVhBqUg70VFAd6iNwiam29pkmh2f0myDvHtEc9aEG68EnMX0/67o6Gs5WKuwxz7IJ2doup9GZdT95SY5Q3wkjZoX+rjqmRtYjNJhCqYKbGPWCoHwpEDQmd2NoSjlaXX268ioBXgTDDrJYqhlfBSk94B/dhEQog1GBGIMbNO81o46hYsZ3BBESyZoOsMujJxtC/WSD74lx2OAQQQQB5TT4bQpasEoSVE9QBJ9kcX2pOl9915XnOuLWealE++OotcFq+T2VMkGinAGU/wBoaH7t49kcsSSKrHVj3Qbwsl647UlHqalouxsrMeXvUFqH2QAn7wMMmpWVCJJ540G1eUa/RbSEjxvRQ6Tnyey0o3lLaO3z1ewxegKlrBYZbwemUNsoG8rmVEntCVKPZHmRW0n5s9DXS3KK++g06q2b7MxOHzpx9a0mnzbfwbXgknthrmT0jFDaFvSVkSzTTrgTs20oQ0npOKoKYJzNTvOGOcZ7bGlM9PkhFZGXPo/1hY61fIHLHnGiaXF7keax40j0zlZUltRLrxyYaF9f2hkgdaqRnto6T2kv4iXaZBritYcV1bwK9hj9s+zm2RRtNK5nNSutROJiVGaV0U9y+JXIpTjdsO+dMkdSHLg+4AIqn7KtROO0eV9V8k+KgY0KCsWWqkuSGTPJPTG0pRQC1uEeg+CoHtPS7jGi6N6Vy1oi4sbKYp5tfOp6CvlcjjnzjxmGErTdWkKSdyhUeMJOkOiJb+Glbwum9cBN5NMig54Z0z4RdWV27pLDJyaHPyKmzRWIOR3H/XCI2jU3/J75KTSVfNHUfJbUcEup4JySrgMd0R9A9MkzqPJpojb06KstoBvHBwbxvzG8ROtCTuKUhQBBG/Ig9Xuji1Kp4fAcDRYz2wV7S07Uc3BbTQ+wkg+Ihh0NtK+0ppaqrlyEkk4lBFW1EnM3QUknMoJjHrG0rWG325cHymcmFKvbm0q3/WxPKleEKqm1JLyL5Hu29KXdsZeRKdoj419QvIazFAMlOdW7vpXS1gBxe0cvzTxzce+EO84A9FI6ou9H9Gm5ZkbQgJGKio0qd6lk7zw5R5WhrCkGOile0I+Symo9bBPcYslJ92HD5lXlnu1YrtMgkcK/lHqmwnN5SO0n3QvnWO65/V5B1Q9Jaro8E08YP9qrTX5stLt/XUVexUQ6Xz+ZGEMyNH+K+4f5xIbsNsZlR7aeyFRFr2mfOclUfVbUr2qj7S7PLznFcmmGx7QoxXYiuaG4cW7MaGSAeePtiBa+k0pKAhx1AV+rR0l9XRTiO2kUX+zTz3xzkw4DuceUlPqJIHhFjZmh7TXmpQj6iRXtUcTE9xdWBWtm2Z6fBbaSZSWVgoqwcWOBAxp1CgPExfaFWGJagbQbpBvLOasM689wyhnl7ObRkkE8TifGJUTKbaxwQJNnnp04xhGkDQatmaAy8ov+soKP44edLtYrUrVEuUuzAwwxQg44qO9Q9EdsY/JTa1v7VaipSlXlKOJJqCSe2O9VTUW2adK8XRNK0+kALPcJAvJUhXLGlO5RjIo3XTNN6RmOtFfEGMKi2ifca8zprY4kmdZapJ3a2RJq9FvZn+zUpH7sN8ZX+jtPX7OdbObT6qclJSoeN6NUjWYgggggDEf0krW6MpKg5lTyhy6CPavujKNEZTazDaeK0jsrU+Ai81z2t5Ra0xQgpZuspp9AdP8AvCuPXVbJ1ev0wQlSu09EeFY5Xy2a2zZoo5tz03lxrQWViWYTm4vxJSlP4jDhprZE28/JolXEsIlUk7U0JCim4LqaElSUg4mnn54QmWytLttybalAJbU2SSaAXSXDXhhGszNsyaTVcwwK8Xk/xRji5QhHC6kayWbMdBDszQq4suG846TUvvqvLPXvofHri+asD0l9w95/KPCd08s9Ff5yg4nBAUv2AiKSb1rSifi23nOwJHiSfCKuqyby0zLjI1osRoZ3jzP5UiQizmhkhPbj7YzOZ1pzCvipVtHW4pS/ZdipmtNbQcP9YDY9FtCR4kE+MT2DXHBohpLZ8Im0Il0jJCRySIFoRvCe0CMEftF9fxkw+rm6qncDSIS2EnOp5kmJ7OPU0r8MufHBvrkgwvcmv0SB4AxXzNhqGLZvDgc+/IxhqpFO7DlH629MNYtPOCnorUn2GJVEXzOVuguhvxn0L7TfR9TK/KGgUUUCsDolCtyhTIV7jzhs0V0tTPNBl4hM0gVScg6BnT6VM076VHAIzenU1QofKJhBFCHU4030Umiu+o6oWtpRV5NU0NU0OIxwx4jjGnsXKGzP4mPBqOkVrrkztm/nWnZZYrTz0ktq5pUCe8b4oNA5hqTbcnnk3112Ms3vWrArI4AApF7rO+giutHSTyiVLbwq6lSVJWBgqlQa8FUJ6jEawLXQysLdSpzZpo0gUATUkk1ORx4HPqEIVuNey+PzA5Gxpq0FhyecViapl28Ep7N2HM8TDZZOhqG6XUIb66XldpOPjCGvWg+kUYYZbHE3nFHmageEQ3NNrTc+fKfqoQn92scZVWS8Twi0K5z8KybG3YTe8qV209keybIaHyO8n84wt62J1fnzj3YtQ9hEfDbMw7k7MOclLV+cc+xiuZpWgufs4N7Es0n5KBzA98fDlpMIzeaT1FaR74xBrRCZc+adP1jT8US0av3vlJA7SfYIbNS9ot+Rs6r4mqzGmEijzppnsVe/DWKib1myCK3VuOHghB9qqCExnV4Tmr7p96hFgzq5b+Uo94/Iw2qFzY/Iz6o+rR1vbmJbHcp1X7qf4oTrZ0wnZsELdUEH5tsXE8jTFQ5kxoctoFKJzSpXNVPZFkzoxKJyYR21V7SYlamqPhiXjoesjEmZBRzwEWDLISKCNmbsphGTLQ+wn8o9wG0j5CR2ARSercuRtprrq3xW/wAyBaxvSThp5zBNOaaxhDyaKI64320ZtotODaN4oUKXhwPXGE2iii+cdNE+KM2thmtPo/ma9+jXPUenGa+chtwD6hKT/iDwjeY5g1Ez+ytZpP65txvwvjxbjp+N55QRGtKcSy046o0S2hSyThgkEn2RJhB132tsLKeANFPlLI+0aq+6kwBzHOTSnXFuLxU4pS1HrUST4mNW1Yyd1lxdMSoI9UV9qvCMml01UB1xsmjVqS7Eq0lTyAqhUoVqQVEmlBjvpGPWN7KSPT0Ee7J+iEDSMJemXlmuK1AcgaDwEQ2rHrk2tXIE+wRqStKJJGSx9ltX8NI8nNN5YZbQ8k/mRHBXWJYSZ6Drg3nY3iAxow8fNl3O1JHtiexohNHJm7zUke+GhenrONG3D6o98eC9P07mCeFVgfumDstfIvGMo+GCXuKtvQWZOamhzUfcmJjer9fyn0jkgn2kQK1gL3MJ9c/lER3TyYOSWk9hPtMV/VZZuwuGtAWqdJ1wnqAT4Gse40IlRmpztWB+7Co7ppMHNaRyH+ceH+1T3po7hDs7epTMv+l8RwVopJcV9iq+wRDe0Slcbrjo4ZH3CKBvSt39mez8jEprS4/KbB5K/MRGxah3+T/cr9JNGENNqd2tQnim6anADAmEyH63bbbfl3G6KSogEVAIqCCMa1GVIRE5xv07k4d7ieTrYNWLK4gEQFEfcEdsnBwXAvbMsZawC22TWnSIoO84Q12boTe+NeSPot4nvNBXsMVWjmlDbUslDhUVIJAAGYzGOW/wjzndOFH4tIHXmfyjBONspNI9avURUFjEUP0lopKt/N3zxcN7wy8IlzNrS7IopxtFPkjP1U4xjk5pM855y1kcCo07hhEJuacWQlAJUcgkEk8hnBaSb8TOctXTzk2azNacy6fNDi+SQB94g+EVr2n6vkMAdal18An3wuWdoDaz4qiUdAO9yjXgsg+EXrOpe1FZqYT1KdJ/CgxdaNFPz1K4RZGd06mTkGk/ZJ9qohuaXTR+epySkeNKxfo1Fz586YlxxxcP7keh1DTn/Msdy/4Y6LSxK/5GPKH7ik7pJMKwMwvsVT2RFXbDhzfWebh/OHRWoad/5mX+/wDwRGXqLtHc5Kn7ax/64t+XiP8AJvlBCYudrmuvNRMeRmkekIcHNSdpjIMK5O/mkRAmNUVrJOEsFdaXW/esRbsYkP8AE7OSQtmdRx8IiT7yVUpDE7qytVOck52FCvYoxDd0EtJOcjMdjaj7BFo1qLyjhdrrLY7MsYPHQef2FoSjuV15uvIqCVeBMdiiOPGNDbQUQEyUzXcdkseJFI65sxxSmWytJSsoSVJOYNBeHYcIuYiVGC/pIWtV6VlQfMQp1Q61G6ntohXrRvUctady8zaVqza5dh50IdLIuIKgA0AjEgUFbpVj6UAJEs5dUDwiYbS+j4w42ZqbtN2hU22yD+scFe5N4w1WdqBXgX5xI6m2yfFSh7Iq4J8TRVqbKliDwZEbRPAR8m0FdUdAyOouQT8Y5MOc1JSPupr4xeSWqeym8fJQo8VuLX4FVPCHZx6FnrLn7TOX1TquMfBmVekY65Z0Gs5HmyMthxaSfaDFmzYsunzWGU0yo2ke6J2UuRzd9j4yfxOMC6eMflxWdDj1GO2USqBkhI5JAj6DY4CJObk3xOJdivO6qnGhj4IMdvXBwj5LKfRHdAg4irH6FR2wqRbObaDzSPyiI9o7KL86WYPNpB/dgMnGyXlcTHmDHWdqatrNebUgyjTd4ee0kIWDuII/+GMK061WTciVLbBmJfPaIHSSP2iRiOYw5QJcm+YjBUBMeVIIYOnaH7WGTRXQWdn6GXZOzPzy+g2KVB6R87EUompjSdTerQKT5ZPNApV8S04P7xST4A8+EbglAAoBQDIbhEnIyTRrUbLN0VOOKfV6CKtt9/nK8OUaXY9gy0qm7LsNtD6CQCeZzJwzMWUEQQEEEEAEEEEAEEEEAEEEEAEEEEAEEEEAEfDbQTW6AKkk0FMTiTzJj7ggAggggAggggAggggAggggAggggAggggAgIgggBWtvV5Z00Sp2VRfJqVoq2o9ZKCKnnWPCx9WVmSy77cskrFCC4pTlKbwFEgHshwggD8Aj9gggAggggAggggAggggAggggAggggAggggAggggD/9k="/>
          <p:cNvSpPr>
            <a:spLocks noChangeAspect="1" noChangeArrowheads="1"/>
          </p:cNvSpPr>
          <p:nvPr/>
        </p:nvSpPr>
        <p:spPr bwMode="auto">
          <a:xfrm>
            <a:off x="155575" y="-1608138"/>
            <a:ext cx="4857750" cy="3352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268" name="AutoShape 4" descr="data:image/jpeg;base64,/9j/4AAQSkZJRgABAQAAAQABAAD/2wCEAAkGBxQTEhQUExQWFhUVGBgXGBYXGB0YGhwgHB0XHBgdGhweHCggHBonHBccITEhJSorLi4uGB8zODMsNygtLiwBCgoKDg0OGxAQGywkHyQvLC8sNCwsLC8sLCwsLCwtLCwsLCwsLCwsLCwsNCwsLCwsLCwsLCwsLCwsLCwsLCwsLP/AABEIALoBDgMBIgACEQEDEQH/xAAcAAACAwEBAQEAAAAAAAAAAAAABgQFBwgDAgH/xABQEAABAgMEBgUGCgUJCQEAAAABAgMABBEFEiExBgcTQVFxImGBkaEUMlKSscEjM0JDYnKCorLRCFNjwtIVJCU0g6Oz4fAWNURUc3STw/Fk/8QAGQEBAAMBAQAAAAAAAAAAAAAAAAECBAMF/8QAMhEAAgIBAQUFBgYDAAAAAAAAAAECAxEEEiExQVETIjJhcUKBkbHB8AUUI6HR4RUzUv/aAAwDAQACEQMRAD8A3CCCCIICCCCACCCCACCCCACCCCAPOYfShClqNEoBUo8ABUnuEV2ituInZRmZbwS6mtOBBIUnsUCOyEXXtpIWZVMm1UvThu0GdyovesaJ6wVcINCJRVjKalXnb0vMhJC1YBqYoAtuuVxdOieKaZmphtJ4JNPgggiSAggggAggggAggggAggggAggggAggiHatqNS6L7ywkZDMqUdyUJAKlKO5KQSYA95mYS2kqWoJSKCpNBiQB3kgdsesc86wNOJictFiUuLYYbfZOzVg4olSSlTlDhgQQiuGZxy6GgAgj8JgSoEAg1BxBGRgD9ggggAggggAggggAggggAgghe0h03kZJezmZhLaym8EUUpVMaGiQaZb4AYY85h0ISpRySCT2CsZlpHrnkBLPeTOLW+UKDfwaki8RRJJUBgCa9kYvo/Z09aa3EpmFEoSFKLzqyDU0A+VU/lBtJZZJZWJpfbM1Nq8lmHVPOFS9mFJ2YAxNEOG4lIGFPbDq9rCt6RSDOSSHEDNy4erNbSigHs3xV6i7JKJ+bKqEy6C0SMryl0NOr4Mxs1pqo2eugjhZdssGIaHTjls26mafSLrQ2oQMUoCKBpIr9NQV1m8Y2TSCy2pppxh5N5tYodx4gg7iDiD1QjalGQ4q0J39e+Up5Cq8Or4RPqiNGczMZNZN5WORJnjFrWpY/RWk2hIp81Yrt201yVnUAVzqMBinIOWjWsmz526G3w24fmnfg114CvRUfqkxR6P6btPzDko8ksTLa1JCFHBYBNChWFSU0NN9aioyk27oRIzdS6wm/6aOgvtKfO7axeOrlDdahg0IGCMhltB56U/3baTiUgCjMwL7eeVQCBhwRuz4TUaf2hJV/lOQKmxnMSpvJ5qQSacyU8o1wthNZiyDUYIpdG9K5SeTelnkrIxKMlp+sg4jnlF1HQgIIIIAIIptJNKZWRRfmXkt1yTmtX1UjE86UhIf02tScws6Q2TZOExNm7hQ4hFRTHeL/KIbS4g09RpiYVbe1jWdKVDkyhSx8hr4RXI3agHmRCa7q9nJsVtO03XBTFlgXEV7QEn1IurF0GkJWhal0FQxC3PhFVG8FVaHlSM9uqhDzJwfcppZOz2MtLiUYPz8yLzihj8WyCAPrKJHUYurOslDZ2iip14ihedN5eNKhOFEJNB0UBIwyj1iYBGVaidjeeBJzvpH09JgOM5LJ7i0D7I2fTHWbJyNWwryiYyDDRqa/TViEeJ6oxNywlWjbM6lK9mEPOrUsCpF1y6LuI6Vd/VG0aLaMSkgwC00AoJvKdUApxVMcVU4bhQdUbnYo4XMgxDSTTm0LVeSwVXEuLDaZduqU1UboCzmo443sOoR07Y0gJeXZYSahltDYJ3hCQkHwjlzV9Z85MTvlUs22tbKy4VPGjd5VSK0N44mtBwiVpJrItGYcLLswG2wu4pLA2aDRVD0vPKeZy3R1ys4B1LBECx7XYmUFUu828lJulTagoA0GBocDQxPgQEEEEAEEEEAEEEEAEcq65J7bWvNbw2UNj7KUg/evR1StVASchjHGVpzflE267ntXluesoq9kM4LQjtSS6l+9ZTSJJpWzG0WoVVv+X+UM+ppkIbnHzkClPV0ApR9oik0hVcl5ZHBN49gH5mGHRpvYaPPuZF1Mwr1qND2eyMMZOUHnm/qehroRhGKiupd6g2CZaafVip1+leN1IJPes90N2n87sZF9YzS2sjndIT4kRX6n5TZ2VL1zXfcP2lqp90CKvXnOXJAori4pCfG8fwRaXesx5nmlvqhkdlZUtUYuX3D9parv3QmGiZwqQK4VA49WMR9GZTYycs1+rZaSeYQkHxrE58ChJIFMak0FN9TwjPetvJYRrQsaStZJK0qamWiEqI6D7KhiAriN4OIOYMSrKXOyo2cz/Omh5sy2PhQP2rWauF5F45VBxIn2xYiXyl1tZamED4N9FCaHG6oZONH0TzFDjFaxpZsFpZtJIl1nBMwKmWd+qv5tWGKV5ccRHNZksLeuj4r0AzWVaTL14NOoWpJopIULyfrJzT2iLCKy0LEl5kJU42lRAqh1JKXBXehxBCh2GISpedl/ilicR+reIbe+y6BdWeAWB1rjvGCSwgUulerlt5XlEkryScT0kuNkoSo/TCcq+knHiDlEfQjWW6l/8Ak+1k7KZSQlLuASs7gqnRBOFFDoqru3stj6XMTLype66zMoSVKYebKFgJIBIIqgjEUoo1BrC/rX0QE8xebH84ZSVIIzWMy2eNd3XzMd42uDxMg1GEPTHTRwOmSs8JXM0+FdVi3Lg71ek5wT38IznR/XA6mzjLFK3J7BphzAhQVQJUonErTl14V3w16L2KJRgIrecUSt1w4laziok7+A5RfUXdnHzJSLXRTRFlsmZerMzSjUzD3SV9gHBArWgGWVYbqxAE02xL7R1YQ2hN5SlYAA4+/LfEOS8onKqquVlyOiBhMOA0oVE/EpOPRAK+tBwjNFSnvYJlq2zLywrMPtNVyvrCSeQJqeyFxjTyRWQG3HF1N2qGHlJrWmYbpnvi+s/R2VZN5tlF85uKF9xXWpxVVKPWTEgp3Rxu2FjKb+/eD9QMREwCIrAx5R9zrtxtavRQpVeQJ90VoW4GQ6qmwtU9Nfrn1AHqBK//AGDujQ9NJjZWbNqGBTLrAPWUXQedSIT9U8rds5nDFxS1HtUQPACLjXPMXLJf/aLabHrhR8Exr8VrIKnVTJiXssunBSkuPnsrd+6gHtjBVNm7eO8x0ZaLPk9jPpGGzlC2OODV32mOfZpFGkf6zjpTLLb6s7V17UZPovqaz+jZaVHpuXJ89CHUj6hKVf4ie6N6jlvUhP7K12BudS40e1JUPvJEdSRpOAQQQQAQQQQAQQQQBQafWh5PZ027WhSysA9ahdT95Qjkmym6rH+s8PfHRH6Qdo7OzA2M33kIPJNVk96UjtjBNFmbz6B9JPtqfARSx4g2adIs3R++Bfaau0UEjJDYHf8A6EOmnbHk1hMsnAluXQedQ4rxSYS5xjym0G2sw4+22fqggK8ATD/rfQHlyMt+umUJpx+R/wC3xjJX7K953/EJd9R6L5mh6NSexk5Zr9Wy2ntCRXxjMNeSy67Jyw+cc/gSPFZjYjGKaaL2+kEg3mErZPe4VH7oEWr3zz6mA2wimUfK0ggg4g4ER9QRxJMnlJ6YsKY2EwFO2Y4o7J6hUWanBJzoBvTv85ONRGmzEuzMs3VJQ8y4kGhopCgaEEbjuIIj3mGEuJUhaUrQoEKSoBSSDmCDgRFNJ2GqUSUyZAbJKvJ3CotgmtdmrFTQJxu0UngBUx0bUt/MECW0NMqa2fMuMDPYOfDsHj0FEKTXilQiyYtxbOM6zskjN9sl1jfio0vtDCtVpCRWl4x5J0qaQsNTSVSrijRO2ps1/UdFW1HqJCuqGdtNEE8R/wDItHOe8QU8xJNPuMzKSkqbJU26k1qlYIUmoOKCDXhUA7o9Jg9LuinsewjKTi9h0ZR5tSy0D0G3UqRihOSQtKlEgYVRFu95x5xm1HDiWRg2htlBy2ZlZHRl3XldV6+pKO7E9ka4hNSBxIEJWrmX6U+9TFyacFepJJ9qzD5ZqKuJ517ojUS2rMdMIlcDzfs9c1PfCpIlZS5s0KFEuvEBW0+khsEAbr97hF8zad5TjbCQ64ggLxutoNKgLXQ9KmN1IJFRUCoJXbXtJ2aeVJyaihKMJqaHzfFprcXyMz8ivGGaymGJRpuXbASEjotiqlmpxURipRJNSo7ySY2QW/eUKV+zp5wm9NoYT6LDIKh/aOlVeYQOURf9lUXqvPzTxHpvqSn1G7qfCL+Zm11NxhascypCB4qvD1YhS6ppbvwjLLbVDil5Ti67hd2aQOdTGe3bx3QWUunCKvTR25Z86oZiWfp2tqA9sW6RQQsa0H7llTh4t3fWUlP70Ko4wiSu1eNUk5Ifs0K7+lELXd0mJBn9dNpryAKf34ttX6f5rJ9Uu0f7tP5xSa3lVnrGb3F0qPrM/wCcdavG36kFnp8ullTh4oI71JHvjB5pqsus+iUeNRG66xT/AERM/VH+ImMWDdZWZ6ktnuVEUvCXr/Bu0qzVb6IrdE53Yzsq7Wlx5tRPVeF7wrHZYjh+sdn6OTu3lJd0fONNr9ZIJjcYSxggggQEEEEAEEEEAYD+kjaN6YlGAfi21uH+0UEjto149cIugjdXr25AUruFP3ola4LT29rTRBqltQZT1bMBKvv3o89FU3JaYc+jcB+saflHHUPuG3QLNvu/ov8AVfLba1UrPzSHXjzV8GK9rleyHC20bbSCz26VDKXHz1UCik+s2mIWpGSwm3zvUhofYBUrxWO6LbRFG2tyfe3S7DbI5uEKw7ld8cI+P0Rz1c9q6T+9xoTy7qVHgDGIyNXdKUcGz+Fg+8xs1pro3zIHv90Y5q9+E0jm1+h5T4KDY8DCr2n5Gc2+ItqToYZdeV5rSFrP2QT7olRSaby6nLPnEJFVKYdoBmeiTTtyjnFZZIuatbQm5qUE1MTS1KcUu6hKGkpSEkpy2eJJBx5czc2hpCuUN6aRelyf6w0D8HXLbN4m7l004cUjfQamngqymgD5i3UnqN8qx7FDvh1cbCgUqAKSCCCKgg5gjeI4WWuNrzwyD2VLszTV1QQ8y6AcaLQocRu5GFZLDlkvstJWpyzZlYaQFkqVKuH4tIUcSyo9Ghy4+lSWTNKsSeSypRNmziiGyqp8ncJ82voEnfux+Squh6VWf5QyprDEoIJ3FK0qB7CmsbouKhlPcyCVFbMuXbyuFT3YxZVha0tmCiTm1g0KWHiD13FU8aRisWWkWQo6tWSmzmSc1laz2rVTwAh3sVFVk8B7f9GFzRiXLcnLIOaWWwed0V8YarET0VkZ1oOwf5xDe1a35k8isX0FJs+Qus7NKVPODpbFCybt29W8+uiiCqtKFSq1ALZZVmNy6LraaVxUokqWs0AvOLPSWqgGJJyEJzUy1ZqKOlT03NuqcLbYq484rcgHzWkiiQTQJAi3RYsxNJJnnVNpV/w0s4UJSOC3hRxxVM6FKcxQ5x6FZQkW1b8rLqo9MMtngtxIPdWsRbK0ok5ldxiYbdXSt1JJNOOWURU6urMaNUybZJrXaFTv+IpXGLuUlG2khLSENpGSUJCR3ARys2U2Se8JGuddLImBxU0P7xB90O8Z/rxXSy1ji60PEn3RWvxoMs9Xn9Tlf+2a/AiKDWka2xZCeFT94fwxfatcZCWP7Bsdw/yih1oJ/pqyT9YZ/S4bs8/yi9fGXvILHWMn+iJn6iT99JjIbJbvS82P2XuUfdGyaditkzX/AEj4KjJtD03kvJ9JtI7wqOMXivPn/B6Gi3wsXkhBMdVamZ7a2RK1zQFtn7K1AfdpHKqhQ0OYwjoX9HCevSUw0TUtv3qcAtCadlUK8Y9M881uCCCIICCCCACPCemQ02txWSEqWeSQSfZHvCTrktPYWTMmuLoDKeu+aK+5e7oA5bm5hTri3Fec4pSzzUST4mHIo2VnoH6xdTyFf4R3wmyTd5aR1w76VtGjEujFV0JA4lZShPiDGa95lGJ6egWzGVj+8bzVdWknsbLZJzcCnSf+oSU1+zdj81RNX2Z2aP8AxM2spPFKME+JVFhpM8JOznbtAGWbqeaU0R4gRP0CszyazJNoiitmFqHBS6rUO9ccYPKlLqzzm8vJJtZXmjmYy/U+xW1bTc9EuJ9Z0n92NLtU9MdQHvhK1SywROWvUi/5QBd33bzpSeRvZ9UK3ukQaaY/KR+wRQkzqTs42PMPEAmzphW0vJFfJl774GOyIoLwrQJFaUqXVh5K0hSFBSVCoUk1BHEEZiLAJrhxiomtC2sVSzjko4akqYIuEnMqaUC2cd4AJ4wlT2u/gwQNMLCTOyjrCs1CqD6Kxig9+B6iY/NW1rLmbPZW5XaIqyuud5s3ceugBjwnWrWlgSES06kUpcUZZ09iryO49kfurSTdblni80plTs0+7s1ZpCiKDwz3whXKEHGXuA1rOB5GErWQsiz3kp853ZtDm4tCfYT3Q5TKujzhI1gmqZNqldpOMV5IvLUe5PjHPObI+RJPCaYDIYRYuWgJaVLlxS1E0Q2nzlrJohI5mmO4VOQivi5m59qWYQt3cEhKQLy1KUKBKE5qWSaACK0+Illbodo4ttwzc2oOzr1L6h5radzTXBA3neYtp/TCVbWWkqU+8M2pdBeWOpV3oo+2QIq2bJfnFBU4otMnFMo2ojDH+sOJNVk+gkhIy6UNchINMoDbLaG0DJKEhI7hHow55KC7MWpPugFuSQ0muc0+Ar/xtJX4qHZHn/J88uu0nENg7peXAPrPLc/CIanx0TEOOVjw9xJ5y7ZShKSpSykAFaqXlU3mgAqc8AB1Rnevo/0an/uG/wALkaRGba/P92o/7hv8DsVq8aBc6q8bNlz9ADurFXrWQf5SsZdMNo4mtOJaoPbFjqkV/RcvyPtMGthro2a9uanWgTwCwQa9oTFo+J+8g9dLG71lzg//ADunuCj7ox/QNXndaExts+1flH0cWnU96VeOMYVoC50qcUHwIjgv9T9TfoHvkvL6inazV191PBax4mkav+jbPBMzNs73GkOf+NV3v+F9sZvpk1dnHcMylXekH21hl1Gz2ztdkbnUuNn1SoeKAO2PRg8xTMU1iTR1FBBBFigQQQQARif6SdqURKSwOZW8ocgEo/EvujbI5c142pt7WeAyYShkdgvK++tQ7IAXtD5W/MI6jXux93jDpZjPlFsy6KVCF3z1bJKliv2gBzMVOrqRqHXT8kAesfySe+GrVEztbQm3zjcbujm6uoPqtkdsYZyzZJ9Eeq/09Ljr9f6GjWYnbIlpMY+VzLLRAzu3ryzyF0RosyALoGQGEIUq15TbreFUSLCnCd20d6CQeu6CocofJrPsiEtmCR5ZQWkfhD2ewQg2xYz0tOKnpSZS244AlTS0FSF0ABrQ5YA5VByMaNakv8odv5xTuyqFGqkhRyxxjkpSg9wKiT09mkgB+TSs71MPAczdcAp6xj3Gs9lJAdlJ1virZJWkcylfuiYuzWj8gdmHsiI7YKD5pUnxET2nVIbyZKa2rJrQvqQcumy57kmkNNk6SSkyaS8yy6fRQtJV2prUd0ZlaOjpIottDqeQV4HGFOf0Ml1GqAplYNQUnAEfROXZSO0dRDg1gjJ0JNKxpwjxjEbG0vtCzCBMlU5K71Vq4gcQo49isOsRsVlWm1MtIeZWFtrFQoeII3EHAg4iImvaXAsj6mziBCRpWoqtCz264IEw8ockhCT3qMOKlVNYRp1ZXbJFcGJQDtcXX2ARkg8yb8n/AAWL5IqacYnSVkuKmlzEwUm5VEs2klSW0fKWagfCr34G6MATiTGkk1cR9YReWhaLTCL77rbSPScUEjsqcT1CL0Z34IZNY84RNjNZrW1IoV8CH5kivxLZp3qp4VinntcM2qvk9mLA3KdKvwhI9sba44W8qbA4MDEBagASSABmTgBzMYfP6e289UIQhkH0EJB71knthZnbFtKaxmX1K30cdKgOSRUCInGD3uSGTX9J9aMjKghCxMO40Q0apr9JzzQK8KnqjG7XtS0LafwQVhPmNowbbHWSaVxFVE1PhFlZOgzaCFPK2hGSRgnt3nwh+0ZSlDgSkAC6QABQDI5Rz7aEPBvZGRj1dWeuXkm2HKX0Chu4jEqyPdH5rZli5Y8wU+c1cdBypcWkk87tYtLJOKuVe7/7Gc6WaSm1JtuzpU3pZCwuZdGKVhBqUg70VFAd6iNwiam29pkmh2f0myDvHtEc9aEG68EnMX0/67o6Gs5WKuwxz7IJ2doup9GZdT95SY5Q3wkjZoX+rjqmRtYjNJhCqYKbGPWCoHwpEDQmd2NoSjlaXX268ioBXgTDDrJYqhlfBSk94B/dhEQog1GBGIMbNO81o46hYsZ3BBESyZoOsMujJxtC/WSD74lx2OAQQQQB5TT4bQpasEoSVE9QBJ9kcX2pOl9915XnOuLWealE++OotcFq+T2VMkGinAGU/wBoaH7t49kcsSSKrHVj3Qbwsl647UlHqalouxsrMeXvUFqH2QAn7wMMmpWVCJJ540G1eUa/RbSEjxvRQ6Tnyey0o3lLaO3z1ewxegKlrBYZbwemUNsoG8rmVEntCVKPZHmRW0n5s9DXS3KK++g06q2b7MxOHzpx9a0mnzbfwbXgknthrmT0jFDaFvSVkSzTTrgTs20oQ0npOKoKYJzNTvOGOcZ7bGlM9PkhFZGXPo/1hY61fIHLHnGiaXF7keax40j0zlZUltRLrxyYaF9f2hkgdaqRnto6T2kv4iXaZBritYcV1bwK9hj9s+zm2RRtNK5nNSutROJiVGaV0U9y+JXIpTjdsO+dMkdSHLg+4AIqn7KtROO0eV9V8k+KgY0KCsWWqkuSGTPJPTG0pRQC1uEeg+CoHtPS7jGi6N6Vy1oi4sbKYp5tfOp6CvlcjjnzjxmGErTdWkKSdyhUeMJOkOiJb+Glbwum9cBN5NMig54Z0z4RdWV27pLDJyaHPyKmzRWIOR3H/XCI2jU3/J75KTSVfNHUfJbUcEup4JySrgMd0R9A9MkzqPJpojb06KstoBvHBwbxvzG8ROtCTuKUhQBBG/Ig9Xuji1Kp4fAcDRYz2wV7S07Uc3BbTQ+wkg+Ihh0NtK+0ppaqrlyEkk4lBFW1EnM3QUknMoJjHrG0rWG325cHymcmFKvbm0q3/WxPKleEKqm1JLyL5Hu29KXdsZeRKdoj419QvIazFAMlOdW7vpXS1gBxe0cvzTxzce+EO84A9FI6ou9H9Gm5ZkbQgJGKio0qd6lk7zw5R5WhrCkGOile0I+Symo9bBPcYslJ92HD5lXlnu1YrtMgkcK/lHqmwnN5SO0n3QvnWO65/V5B1Q9Jaro8E08YP9qrTX5stLt/XUVexUQ6Xz+ZGEMyNH+K+4f5xIbsNsZlR7aeyFRFr2mfOclUfVbUr2qj7S7PLznFcmmGx7QoxXYiuaG4cW7MaGSAeePtiBa+k0pKAhx1AV+rR0l9XRTiO2kUX+zTz3xzkw4DuceUlPqJIHhFjZmh7TXmpQj6iRXtUcTE9xdWBWtm2Z6fBbaSZSWVgoqwcWOBAxp1CgPExfaFWGJagbQbpBvLOasM689wyhnl7ObRkkE8TifGJUTKbaxwQJNnnp04xhGkDQatmaAy8ov+soKP44edLtYrUrVEuUuzAwwxQg44qO9Q9EdsY/JTa1v7VaipSlXlKOJJqCSe2O9VTUW2adK8XRNK0+kALPcJAvJUhXLGlO5RjIo3XTNN6RmOtFfEGMKi2ifca8zprY4kmdZapJ3a2RJq9FvZn+zUpH7sN8ZX+jtPX7OdbObT6qclJSoeN6NUjWYgggggDEf0krW6MpKg5lTyhy6CPavujKNEZTazDaeK0jsrU+Ai81z2t5Ra0xQgpZuspp9AdP8AvCuPXVbJ1ev0wQlSu09EeFY5Xy2a2zZoo5tz03lxrQWViWYTm4vxJSlP4jDhprZE28/JolXEsIlUk7U0JCim4LqaElSUg4mnn54QmWytLttybalAJbU2SSaAXSXDXhhGszNsyaTVcwwK8Xk/xRji5QhHC6kayWbMdBDszQq4suG846TUvvqvLPXvofHri+asD0l9w95/KPCd08s9Ff5yg4nBAUv2AiKSb1rSifi23nOwJHiSfCKuqyby0zLjI1osRoZ3jzP5UiQizmhkhPbj7YzOZ1pzCvipVtHW4pS/ZdipmtNbQcP9YDY9FtCR4kE+MT2DXHBohpLZ8Im0Il0jJCRySIFoRvCe0CMEftF9fxkw+rm6qncDSIS2EnOp5kmJ7OPU0r8MufHBvrkgwvcmv0SB4AxXzNhqGLZvDgc+/IxhqpFO7DlH629MNYtPOCnorUn2GJVEXzOVuguhvxn0L7TfR9TK/KGgUUUCsDolCtyhTIV7jzhs0V0tTPNBl4hM0gVScg6BnT6VM076VHAIzenU1QofKJhBFCHU4030Umiu+o6oWtpRV5NU0NU0OIxwx4jjGnsXKGzP4mPBqOkVrrkztm/nWnZZYrTz0ktq5pUCe8b4oNA5hqTbcnnk3112Ms3vWrArI4AApF7rO+giutHSTyiVLbwq6lSVJWBgqlQa8FUJ6jEawLXQysLdSpzZpo0gUATUkk1ORx4HPqEIVuNey+PzA5Gxpq0FhyecViapl28Ep7N2HM8TDZZOhqG6XUIb66XldpOPjCGvWg+kUYYZbHE3nFHmageEQ3NNrTc+fKfqoQn92scZVWS8Twi0K5z8KybG3YTe8qV209keybIaHyO8n84wt62J1fnzj3YtQ9hEfDbMw7k7MOclLV+cc+xiuZpWgufs4N7Es0n5KBzA98fDlpMIzeaT1FaR74xBrRCZc+adP1jT8US0av3vlJA7SfYIbNS9ot+Rs6r4mqzGmEijzppnsVe/DWKib1myCK3VuOHghB9qqCExnV4Tmr7p96hFgzq5b+Uo94/Iw2qFzY/Iz6o+rR1vbmJbHcp1X7qf4oTrZ0wnZsELdUEH5tsXE8jTFQ5kxoctoFKJzSpXNVPZFkzoxKJyYR21V7SYlamqPhiXjoesjEmZBRzwEWDLISKCNmbsphGTLQ+wn8o9wG0j5CR2ARSercuRtprrq3xW/wAyBaxvSThp5zBNOaaxhDyaKI64320ZtotODaN4oUKXhwPXGE2iii+cdNE+KM2thmtPo/ma9+jXPUenGa+chtwD6hKT/iDwjeY5g1Ez+ytZpP65txvwvjxbjp+N55QRGtKcSy046o0S2hSyThgkEn2RJhB132tsLKeANFPlLI+0aq+6kwBzHOTSnXFuLxU4pS1HrUST4mNW1Yyd1lxdMSoI9UV9qvCMml01UB1xsmjVqS7Eq0lTyAqhUoVqQVEmlBjvpGPWN7KSPT0Ee7J+iEDSMJemXlmuK1AcgaDwEQ2rHrk2tXIE+wRqStKJJGSx9ltX8NI8nNN5YZbQ8k/mRHBXWJYSZ6Drg3nY3iAxow8fNl3O1JHtiexohNHJm7zUke+GhenrONG3D6o98eC9P07mCeFVgfumDstfIvGMo+GCXuKtvQWZOamhzUfcmJjer9fyn0jkgn2kQK1gL3MJ9c/lER3TyYOSWk9hPtMV/VZZuwuGtAWqdJ1wnqAT4Gse40IlRmpztWB+7Co7ppMHNaRyH+ceH+1T3po7hDs7epTMv+l8RwVopJcV9iq+wRDe0Slcbrjo4ZH3CKBvSt39mez8jEprS4/KbB5K/MRGxah3+T/cr9JNGENNqd2tQnim6anADAmEyH63bbbfl3G6KSogEVAIqCCMa1GVIRE5xv07k4d7ieTrYNWLK4gEQFEfcEdsnBwXAvbMsZawC22TWnSIoO84Q12boTe+NeSPot4nvNBXsMVWjmlDbUslDhUVIJAAGYzGOW/wjzndOFH4tIHXmfyjBONspNI9avURUFjEUP0lopKt/N3zxcN7wy8IlzNrS7IopxtFPkjP1U4xjk5pM855y1kcCo07hhEJuacWQlAJUcgkEk8hnBaSb8TOctXTzk2azNacy6fNDi+SQB94g+EVr2n6vkMAdal18An3wuWdoDaz4qiUdAO9yjXgsg+EXrOpe1FZqYT1KdJ/CgxdaNFPz1K4RZGd06mTkGk/ZJ9qohuaXTR+epySkeNKxfo1Fz586YlxxxcP7keh1DTn/Msdy/4Y6LSxK/5GPKH7ik7pJMKwMwvsVT2RFXbDhzfWebh/OHRWoad/5mX+/wDwRGXqLtHc5Kn7ax/64t+XiP8AJvlBCYudrmuvNRMeRmkekIcHNSdpjIMK5O/mkRAmNUVrJOEsFdaXW/esRbsYkP8AE7OSQtmdRx8IiT7yVUpDE7qytVOck52FCvYoxDd0EtJOcjMdjaj7BFo1qLyjhdrrLY7MsYPHQef2FoSjuV15uvIqCVeBMdiiOPGNDbQUQEyUzXcdkseJFI65sxxSmWytJSsoSVJOYNBeHYcIuYiVGC/pIWtV6VlQfMQp1Q61G6ntohXrRvUctady8zaVqza5dh50IdLIuIKgA0AjEgUFbpVj6UAJEs5dUDwiYbS+j4w42ZqbtN2hU22yD+scFe5N4w1WdqBXgX5xI6m2yfFSh7Iq4J8TRVqbKliDwZEbRPAR8m0FdUdAyOouQT8Y5MOc1JSPupr4xeSWqeym8fJQo8VuLX4FVPCHZx6FnrLn7TOX1TquMfBmVekY65Z0Gs5HmyMthxaSfaDFmzYsunzWGU0yo2ke6J2UuRzd9j4yfxOMC6eMflxWdDj1GO2USqBkhI5JAj6DY4CJObk3xOJdivO6qnGhj4IMdvXBwj5LKfRHdAg4irH6FR2wqRbObaDzSPyiI9o7KL86WYPNpB/dgMnGyXlcTHmDHWdqatrNebUgyjTd4ee0kIWDuII/+GMK061WTciVLbBmJfPaIHSSP2iRiOYw5QJcm+YjBUBMeVIIYOnaH7WGTRXQWdn6GXZOzPzy+g2KVB6R87EUompjSdTerQKT5ZPNApV8S04P7xST4A8+EbglAAoBQDIbhEnIyTRrUbLN0VOOKfV6CKtt9/nK8OUaXY9gy0qm7LsNtD6CQCeZzJwzMWUEQQEEEEAEEEEAEEEEAEEEEAEEEEAEEEEAEfDbQTW6AKkk0FMTiTzJj7ggAggggAggggAggggAggggAggggAggggAgIgggBWtvV5Z00Sp2VRfJqVoq2o9ZKCKnnWPCx9WVmSy77cskrFCC4pTlKbwFEgHshwggD8Aj9gggAggggAggggAggggAggggAggggAggggAggggD/9k="/>
          <p:cNvSpPr>
            <a:spLocks noChangeAspect="1" noChangeArrowheads="1"/>
          </p:cNvSpPr>
          <p:nvPr/>
        </p:nvSpPr>
        <p:spPr bwMode="auto">
          <a:xfrm>
            <a:off x="155575" y="-1608138"/>
            <a:ext cx="4857750" cy="3352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645024"/>
            <a:ext cx="3817218" cy="2484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Helping at home</a:t>
            </a:r>
            <a:endParaRPr lang="en-GB" dirty="0"/>
          </a:p>
        </p:txBody>
      </p:sp>
      <p:sp>
        <p:nvSpPr>
          <p:cNvPr id="4" name="Oval Callout 3"/>
          <p:cNvSpPr/>
          <p:nvPr/>
        </p:nvSpPr>
        <p:spPr>
          <a:xfrm>
            <a:off x="6551712" y="2060848"/>
            <a:ext cx="2592288" cy="2448272"/>
          </a:xfrm>
          <a:prstGeom prst="wedgeEllipseCallout">
            <a:avLst>
              <a:gd name="adj1" fmla="val 18698"/>
              <a:gd name="adj2" fmla="val 7022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500" dirty="0" smtClean="0">
                <a:latin typeface="Comic Sans MS" pitchFamily="66" charset="0"/>
              </a:rPr>
              <a:t>Use reading websites.</a:t>
            </a:r>
            <a:endParaRPr lang="en-GB" sz="2500" dirty="0">
              <a:latin typeface="Comic Sans MS" pitchFamily="66" charset="0"/>
            </a:endParaRPr>
          </a:p>
        </p:txBody>
      </p:sp>
      <p:sp>
        <p:nvSpPr>
          <p:cNvPr id="5" name="Oval Callout 4"/>
          <p:cNvSpPr/>
          <p:nvPr/>
        </p:nvSpPr>
        <p:spPr>
          <a:xfrm>
            <a:off x="3563888" y="1052736"/>
            <a:ext cx="3096344" cy="2736304"/>
          </a:xfrm>
          <a:prstGeom prst="wedgeEllipseCallout">
            <a:avLst>
              <a:gd name="adj1" fmla="val -48894"/>
              <a:gd name="adj2" fmla="val 5670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500" dirty="0" smtClean="0">
                <a:latin typeface="Comic Sans MS" pitchFamily="66" charset="0"/>
              </a:rPr>
              <a:t>You don’t have to just read books – it can be signs, cards... </a:t>
            </a:r>
            <a:r>
              <a:rPr lang="en-GB" sz="2500" u="sng" dirty="0">
                <a:latin typeface="Comic Sans MS" pitchFamily="66" charset="0"/>
              </a:rPr>
              <a:t>a</a:t>
            </a:r>
            <a:r>
              <a:rPr lang="en-GB" sz="2500" u="sng" dirty="0" smtClean="0">
                <a:latin typeface="Comic Sans MS" pitchFamily="66" charset="0"/>
              </a:rPr>
              <a:t>nything! </a:t>
            </a:r>
          </a:p>
        </p:txBody>
      </p:sp>
      <p:sp>
        <p:nvSpPr>
          <p:cNvPr id="6" name="Oval Callout 5"/>
          <p:cNvSpPr/>
          <p:nvPr/>
        </p:nvSpPr>
        <p:spPr>
          <a:xfrm>
            <a:off x="899592" y="3861048"/>
            <a:ext cx="2592288" cy="2448272"/>
          </a:xfrm>
          <a:prstGeom prst="wedgeEllipseCallout">
            <a:avLst>
              <a:gd name="adj1" fmla="val 41200"/>
              <a:gd name="adj2" fmla="val 6314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500" dirty="0" smtClean="0">
                <a:latin typeface="Comic Sans MS" pitchFamily="66" charset="0"/>
              </a:rPr>
              <a:t>Reading to your children.</a:t>
            </a:r>
            <a:endParaRPr lang="en-GB" sz="2500" dirty="0">
              <a:latin typeface="Comic Sans MS" pitchFamily="66" charset="0"/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4427984" y="3933056"/>
            <a:ext cx="2592288" cy="2448272"/>
          </a:xfrm>
          <a:prstGeom prst="wedgeEllipseCallout">
            <a:avLst>
              <a:gd name="adj1" fmla="val -78001"/>
              <a:gd name="adj2" fmla="val -1606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500" dirty="0" smtClean="0">
                <a:latin typeface="Comic Sans MS" pitchFamily="66" charset="0"/>
              </a:rPr>
              <a:t>Playing games – eye spy is great!</a:t>
            </a:r>
            <a:endParaRPr lang="en-GB" sz="2500" dirty="0">
              <a:latin typeface="Comic Sans MS" pitchFamily="66" charset="0"/>
            </a:endParaRPr>
          </a:p>
        </p:txBody>
      </p:sp>
      <p:sp>
        <p:nvSpPr>
          <p:cNvPr id="8" name="Oval Callout 7"/>
          <p:cNvSpPr/>
          <p:nvPr/>
        </p:nvSpPr>
        <p:spPr>
          <a:xfrm>
            <a:off x="323528" y="1268760"/>
            <a:ext cx="2592288" cy="2448272"/>
          </a:xfrm>
          <a:prstGeom prst="wedgeEllipseCallout">
            <a:avLst>
              <a:gd name="adj1" fmla="val -38470"/>
              <a:gd name="adj2" fmla="val 625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500" dirty="0" smtClean="0">
                <a:latin typeface="Comic Sans MS" pitchFamily="66" charset="0"/>
              </a:rPr>
              <a:t>Please read with your child as often as you can!</a:t>
            </a:r>
            <a:endParaRPr lang="en-GB" sz="25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Useful bits and bobs!</a:t>
            </a:r>
            <a:endParaRPr lang="en-GB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484784"/>
            <a:ext cx="38507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>
                <a:latin typeface="Comic Sans MS" pitchFamily="66" charset="0"/>
              </a:rPr>
              <a:t>www.twinkl.com</a:t>
            </a:r>
            <a:endParaRPr lang="en-GB" sz="4000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3356992"/>
            <a:ext cx="48381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>
                <a:latin typeface="Comic Sans MS" pitchFamily="66" charset="0"/>
              </a:rPr>
              <a:t>www.oxfordowl.com</a:t>
            </a:r>
            <a:endParaRPr lang="en-GB" sz="40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35896" y="2420888"/>
            <a:ext cx="51379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>
                <a:latin typeface="Comic Sans MS" pitchFamily="66" charset="0"/>
              </a:rPr>
              <a:t>www.phonicsplay.com</a:t>
            </a:r>
            <a:endParaRPr lang="en-GB" sz="40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3848" y="4509120"/>
            <a:ext cx="569739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>
                <a:latin typeface="Comic Sans MS" pitchFamily="66" charset="0"/>
              </a:rPr>
              <a:t>Pocket phonics (an app </a:t>
            </a:r>
          </a:p>
          <a:p>
            <a:r>
              <a:rPr lang="en-GB" sz="4000" dirty="0" smtClean="0">
                <a:latin typeface="Comic Sans MS" pitchFamily="66" charset="0"/>
              </a:rPr>
              <a:t>for the </a:t>
            </a:r>
            <a:r>
              <a:rPr lang="en-GB" sz="4000" dirty="0" err="1" smtClean="0">
                <a:latin typeface="Comic Sans MS" pitchFamily="66" charset="0"/>
              </a:rPr>
              <a:t>ipads</a:t>
            </a:r>
            <a:r>
              <a:rPr lang="en-GB" sz="4000" dirty="0" smtClean="0">
                <a:latin typeface="Comic Sans MS" pitchFamily="66" charset="0"/>
              </a:rPr>
              <a:t>)</a:t>
            </a:r>
            <a:endParaRPr lang="en-GB" sz="4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Where does reading fit into the Early years curriculum?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556792"/>
            <a:ext cx="6269070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6732240" y="2348880"/>
            <a:ext cx="2088232" cy="27363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Don’t forget! Reading is an incredibly important part o the Early Years curriculum but it is a small part of it.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Where does reading fit into the National curriculum?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784"/>
            <a:ext cx="4716016" cy="4438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1484784"/>
            <a:ext cx="4283968" cy="484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 descr="Image result for simple view of reading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604" name="AutoShape 4" descr="Image result for simple view of reading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606" name="AutoShape 6" descr="Image result for simple view of reading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5608" name="Picture 8" descr="Image result for simple view of read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844824"/>
            <a:ext cx="6841907" cy="4680520"/>
          </a:xfrm>
          <a:prstGeom prst="rect">
            <a:avLst/>
          </a:prstGeom>
          <a:noFill/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The simple view of reading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Comic Sans MS" pitchFamily="66" charset="0"/>
              </a:rPr>
              <a:t>What we do...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2339752" y="1628800"/>
            <a:ext cx="4536504" cy="28083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/>
          <p:cNvCxnSpPr>
            <a:stCxn id="4" idx="3"/>
          </p:cNvCxnSpPr>
          <p:nvPr/>
        </p:nvCxnSpPr>
        <p:spPr>
          <a:xfrm flipH="1">
            <a:off x="2267744" y="4025845"/>
            <a:ext cx="736364" cy="9153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83568" y="5085184"/>
            <a:ext cx="29523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Comic Sans MS" pitchFamily="66" charset="0"/>
              </a:rPr>
              <a:t>Letters and sounds </a:t>
            </a:r>
            <a:endParaRPr lang="en-GB" sz="4000" dirty="0">
              <a:latin typeface="Comic Sans MS" pitchFamily="66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6300192" y="3933056"/>
            <a:ext cx="55978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724128" y="4919008"/>
            <a:ext cx="29523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Comic Sans MS" pitchFamily="66" charset="0"/>
              </a:rPr>
              <a:t>Jolly phonics actions </a:t>
            </a:r>
            <a:endParaRPr lang="en-GB" sz="4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What happens in phonics sessions?</a:t>
            </a:r>
            <a:endParaRPr lang="en-GB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916832"/>
            <a:ext cx="52116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Teach a new sound every day. </a:t>
            </a:r>
            <a:endParaRPr lang="en-GB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36096" y="2636912"/>
            <a:ext cx="35092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002060"/>
                </a:solidFill>
                <a:latin typeface="Comic Sans MS" pitchFamily="66" charset="0"/>
              </a:rPr>
              <a:t>Teach tricky words</a:t>
            </a:r>
            <a:r>
              <a:rPr lang="en-GB" sz="2800" dirty="0" smtClean="0">
                <a:latin typeface="Comic Sans MS" pitchFamily="66" charset="0"/>
              </a:rPr>
              <a:t>.</a:t>
            </a:r>
            <a:endParaRPr lang="en-GB" sz="28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2852936"/>
            <a:ext cx="459613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Teach the correct </a:t>
            </a:r>
          </a:p>
          <a:p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formation of the letter</a:t>
            </a:r>
          </a:p>
          <a:p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and children will write it </a:t>
            </a:r>
          </a:p>
          <a:p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on individual whiteboards.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68947" y="4797152"/>
            <a:ext cx="435407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0070C0"/>
                </a:solidFill>
                <a:latin typeface="Comic Sans MS" pitchFamily="66" charset="0"/>
              </a:rPr>
              <a:t>Children are encouraged </a:t>
            </a:r>
          </a:p>
          <a:p>
            <a:r>
              <a:rPr lang="en-GB" sz="2800" dirty="0" smtClean="0">
                <a:solidFill>
                  <a:srgbClr val="0070C0"/>
                </a:solidFill>
                <a:latin typeface="Comic Sans MS" pitchFamily="66" charset="0"/>
              </a:rPr>
              <a:t>to sound out words and</a:t>
            </a:r>
          </a:p>
          <a:p>
            <a:r>
              <a:rPr lang="en-GB" sz="2800" dirty="0" smtClean="0">
                <a:solidFill>
                  <a:srgbClr val="0070C0"/>
                </a:solidFill>
                <a:latin typeface="Comic Sans MS" pitchFamily="66" charset="0"/>
              </a:rPr>
              <a:t>write them.</a:t>
            </a:r>
            <a:endParaRPr lang="en-GB" sz="2800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Getting them reading!</a:t>
            </a:r>
            <a:endParaRPr lang="en-GB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1340768"/>
            <a:ext cx="30957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latin typeface="Comic Sans MS" pitchFamily="66" charset="0"/>
              </a:rPr>
              <a:t>Picture books</a:t>
            </a:r>
            <a:endParaRPr lang="en-GB" sz="3600" dirty="0">
              <a:latin typeface="Comic Sans MS" pitchFamily="66" charset="0"/>
            </a:endParaRPr>
          </a:p>
        </p:txBody>
      </p:sp>
      <p:cxnSp>
        <p:nvCxnSpPr>
          <p:cNvPr id="12" name="Straight Arrow Connector 11"/>
          <p:cNvCxnSpPr>
            <a:stCxn id="5" idx="2"/>
          </p:cNvCxnSpPr>
          <p:nvPr/>
        </p:nvCxnSpPr>
        <p:spPr>
          <a:xfrm flipH="1">
            <a:off x="4139952" y="1987099"/>
            <a:ext cx="35692" cy="6498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699792" y="2708920"/>
            <a:ext cx="33505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latin typeface="Comic Sans MS" pitchFamily="66" charset="0"/>
              </a:rPr>
              <a:t>See-saw books</a:t>
            </a:r>
            <a:endParaRPr lang="en-GB" sz="3600" dirty="0">
              <a:latin typeface="Comic Sans MS" pitchFamily="66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176268" y="3356992"/>
            <a:ext cx="35692" cy="6498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699792" y="4005064"/>
            <a:ext cx="36006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latin typeface="Comic Sans MS" pitchFamily="66" charset="0"/>
              </a:rPr>
              <a:t>CVC word books</a:t>
            </a:r>
            <a:endParaRPr lang="en-GB" sz="3600" dirty="0"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83768" y="5301208"/>
            <a:ext cx="55210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latin typeface="Comic Sans MS" pitchFamily="66" charset="0"/>
              </a:rPr>
              <a:t>Books with longer words </a:t>
            </a:r>
          </a:p>
          <a:p>
            <a:r>
              <a:rPr lang="en-GB" sz="3600" dirty="0" smtClean="0">
                <a:latin typeface="Comic Sans MS" pitchFamily="66" charset="0"/>
              </a:rPr>
              <a:t>to sound out.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4139952" y="4653136"/>
            <a:ext cx="35692" cy="6498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Spending time reading with your child. 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844824"/>
            <a:ext cx="3024336" cy="16312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Reading is hard! It can be very frustrating but try to be as patient as you can – they will get there!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3573017"/>
            <a:ext cx="3024336" cy="31700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‘Picture talk’</a:t>
            </a:r>
          </a:p>
          <a:p>
            <a:r>
              <a:rPr lang="en-GB" sz="2000" dirty="0" smtClean="0">
                <a:latin typeface="Comic Sans MS" pitchFamily="66" charset="0"/>
              </a:rPr>
              <a:t>The pictures are really important in early books. Discuss them with your child. Try questions such as:</a:t>
            </a:r>
          </a:p>
          <a:p>
            <a:r>
              <a:rPr lang="en-GB" sz="2000" dirty="0" smtClean="0">
                <a:latin typeface="Comic Sans MS" pitchFamily="66" charset="0"/>
              </a:rPr>
              <a:t>“What do you think they are doing?”</a:t>
            </a:r>
          </a:p>
          <a:p>
            <a:r>
              <a:rPr lang="en-GB" sz="2000" dirty="0" smtClean="0">
                <a:latin typeface="Comic Sans MS" pitchFamily="66" charset="0"/>
              </a:rPr>
              <a:t>“What will happen next?”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63888" y="1844824"/>
            <a:ext cx="3024336" cy="31700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Don’t do it too late at night. </a:t>
            </a:r>
          </a:p>
          <a:p>
            <a:r>
              <a:rPr lang="en-GB" sz="2000" dirty="0" smtClean="0">
                <a:latin typeface="Comic Sans MS" pitchFamily="66" charset="0"/>
              </a:rPr>
              <a:t>If the children are too tired then it will become a negative experience. Many people squeeze it in first thing or as they have come home from school.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63888" y="5157192"/>
            <a:ext cx="5256584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Don’t worry! </a:t>
            </a:r>
          </a:p>
          <a:p>
            <a:r>
              <a:rPr lang="en-GB" sz="2000" dirty="0" smtClean="0">
                <a:latin typeface="Comic Sans MS" pitchFamily="66" charset="0"/>
              </a:rPr>
              <a:t>Families are so busy. We understand if you can’t squeeze it in all of the time. As often as you can is great.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  <a:latin typeface="Comic Sans MS" pitchFamily="66" charset="0"/>
              </a:rPr>
              <a:t>Book bands</a:t>
            </a:r>
            <a:endParaRPr lang="en-GB" dirty="0"/>
          </a:p>
        </p:txBody>
      </p:sp>
      <p:pic>
        <p:nvPicPr>
          <p:cNvPr id="3074" name="Picture 2" descr="Image result for wall clip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484784"/>
            <a:ext cx="4767075" cy="5020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360</Words>
  <Application>Microsoft Office PowerPoint</Application>
  <PresentationFormat>On-screen Show (4:3)</PresentationFormat>
  <Paragraphs>51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Teaching reading</vt:lpstr>
      <vt:lpstr>Where does reading fit into the Early years curriculum?</vt:lpstr>
      <vt:lpstr>Where does reading fit into the National curriculum?</vt:lpstr>
      <vt:lpstr>The simple view of reading</vt:lpstr>
      <vt:lpstr>What we do...</vt:lpstr>
      <vt:lpstr>What happens in phonics sessions?</vt:lpstr>
      <vt:lpstr>Getting them reading!</vt:lpstr>
      <vt:lpstr>Spending time reading with your child. </vt:lpstr>
      <vt:lpstr>Book bands</vt:lpstr>
      <vt:lpstr>Helping at home</vt:lpstr>
      <vt:lpstr>Useful bits and bobs!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reading</dc:title>
  <dc:creator>gdenford</dc:creator>
  <cp:lastModifiedBy>gdenford</cp:lastModifiedBy>
  <cp:revision>12</cp:revision>
  <dcterms:created xsi:type="dcterms:W3CDTF">2015-11-04T15:41:08Z</dcterms:created>
  <dcterms:modified xsi:type="dcterms:W3CDTF">2017-03-17T08:40:06Z</dcterms:modified>
</cp:coreProperties>
</file>